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8" r:id="rId2"/>
    <p:sldId id="270" r:id="rId3"/>
    <p:sldId id="269" r:id="rId4"/>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69A"/>
    <a:srgbClr val="211E4D"/>
    <a:srgbClr val="6473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A86DA-7353-415A-8FD8-9FB2E1508C93}" v="11" dt="2024-09-08T16:20:32.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5" d="100"/>
          <a:sy n="65" d="100"/>
        </p:scale>
        <p:origin x="912" y="78"/>
      </p:cViewPr>
      <p:guideLst>
        <p:guide orient="horz" pos="2136"/>
        <p:guide pos="3840"/>
      </p:guideLst>
    </p:cSldViewPr>
  </p:slideViewPr>
  <p:notesTextViewPr>
    <p:cViewPr>
      <p:scale>
        <a:sx n="1" d="1"/>
        <a:sy n="1" d="1"/>
      </p:scale>
      <p:origin x="0" y="0"/>
    </p:cViewPr>
  </p:notesTextViewPr>
  <p:notesViewPr>
    <p:cSldViewPr snapToGrid="0" showGuides="1">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F5DEA-B36E-471E-A393-11401D7EC60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1B21A-255B-4339-9BD2-1FE3410E409A}" type="slidenum">
              <a:rPr lang="en-US" smtClean="0"/>
              <a:t>‹#›</a:t>
            </a:fld>
            <a:endParaRPr lang="en-US"/>
          </a:p>
        </p:txBody>
      </p:sp>
    </p:spTree>
    <p:extLst>
      <p:ext uri="{BB962C8B-B14F-4D97-AF65-F5344CB8AC3E}">
        <p14:creationId xmlns:p14="http://schemas.microsoft.com/office/powerpoint/2010/main" val="90274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SRM Conferenc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375D4-8390-C06B-C51D-A55027BB4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itle 1">
            <a:extLst>
              <a:ext uri="{FF2B5EF4-FFF2-40B4-BE49-F238E27FC236}">
                <a16:creationId xmlns:a16="http://schemas.microsoft.com/office/drawing/2014/main" id="{EB710EF7-C498-0F01-B8A8-B04C3F6008B3}"/>
              </a:ext>
            </a:extLst>
          </p:cNvPr>
          <p:cNvSpPr>
            <a:spLocks noGrp="1"/>
          </p:cNvSpPr>
          <p:nvPr>
            <p:ph type="ctrTitle" hasCustomPrompt="1"/>
          </p:nvPr>
        </p:nvSpPr>
        <p:spPr>
          <a:xfrm>
            <a:off x="0" y="872104"/>
            <a:ext cx="12189631" cy="2556896"/>
          </a:xfrm>
          <a:noFill/>
          <a:ln>
            <a:noFill/>
          </a:ln>
        </p:spPr>
        <p:txBody>
          <a:bodyPr anchor="ctr">
            <a:normAutofit/>
          </a:bodyPr>
          <a:lstStyle>
            <a:lvl1pPr algn="ctr">
              <a:defRPr sz="4000" b="1">
                <a:solidFill>
                  <a:srgbClr val="3C569A"/>
                </a:solidFill>
                <a:effectLst/>
                <a:latin typeface="+mn-lt"/>
                <a:cs typeface="Times New Roman" panose="02020603050405020304" pitchFamily="18" charset="0"/>
              </a:defRPr>
            </a:lvl1pPr>
          </a:lstStyle>
          <a:p>
            <a:r>
              <a:rPr lang="en-US" dirty="0"/>
              <a:t>Click to edit title </a:t>
            </a:r>
          </a:p>
        </p:txBody>
      </p:sp>
      <p:sp>
        <p:nvSpPr>
          <p:cNvPr id="3" name="Subtitle 2">
            <a:extLst>
              <a:ext uri="{FF2B5EF4-FFF2-40B4-BE49-F238E27FC236}">
                <a16:creationId xmlns:a16="http://schemas.microsoft.com/office/drawing/2014/main" id="{5FFEFADC-0713-98EF-9D4A-3CEECA25BE63}"/>
              </a:ext>
            </a:extLst>
          </p:cNvPr>
          <p:cNvSpPr>
            <a:spLocks noGrp="1"/>
          </p:cNvSpPr>
          <p:nvPr>
            <p:ph type="subTitle" idx="1" hasCustomPrompt="1"/>
          </p:nvPr>
        </p:nvSpPr>
        <p:spPr>
          <a:xfrm>
            <a:off x="0" y="3611415"/>
            <a:ext cx="12191999" cy="418373"/>
          </a:xfrm>
        </p:spPr>
        <p:txBody>
          <a:bodyPr anchor="ctr">
            <a:noAutofit/>
          </a:bodyPr>
          <a:lstStyle>
            <a:lvl1pPr marL="0" indent="0" algn="l">
              <a:lnSpc>
                <a:spcPct val="100000"/>
              </a:lnSpc>
              <a:buNone/>
              <a:defRPr sz="2400" b="1">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AAC4D12-0322-DDC7-4E15-7BB1747A14D2}"/>
              </a:ext>
            </a:extLst>
          </p:cNvPr>
          <p:cNvSpPr>
            <a:spLocks noGrp="1"/>
          </p:cNvSpPr>
          <p:nvPr>
            <p:ph type="dt" sz="half" idx="10"/>
          </p:nvPr>
        </p:nvSpPr>
        <p:spPr/>
        <p:txBody>
          <a:bodyPr/>
          <a:lstStyle/>
          <a:p>
            <a:fld id="{42193813-C110-4169-B97B-A75C644B84F4}" type="datetimeFigureOut">
              <a:rPr lang="en-US" smtClean="0"/>
              <a:t>9/8/2024</a:t>
            </a:fld>
            <a:endParaRPr lang="en-US"/>
          </a:p>
        </p:txBody>
      </p:sp>
      <p:sp>
        <p:nvSpPr>
          <p:cNvPr id="5" name="Footer Placeholder 4">
            <a:extLst>
              <a:ext uri="{FF2B5EF4-FFF2-40B4-BE49-F238E27FC236}">
                <a16:creationId xmlns:a16="http://schemas.microsoft.com/office/drawing/2014/main" id="{1F440282-EE50-43A6-5F25-265FFC22F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AF951-D834-59B3-8133-6020DAC5A4D1}"/>
              </a:ext>
            </a:extLst>
          </p:cNvPr>
          <p:cNvSpPr>
            <a:spLocks noGrp="1"/>
          </p:cNvSpPr>
          <p:nvPr>
            <p:ph type="sldNum" sz="quarter" idx="12"/>
          </p:nvPr>
        </p:nvSpPr>
        <p:spPr/>
        <p:txBody>
          <a:bodyPr/>
          <a:lstStyle/>
          <a:p>
            <a:fld id="{8634526C-DD3E-43E9-A2CF-8C065E47B3B5}" type="slidenum">
              <a:rPr lang="en-US" smtClean="0"/>
              <a:t>‹#›</a:t>
            </a:fld>
            <a:endParaRPr lang="en-US" dirty="0"/>
          </a:p>
        </p:txBody>
      </p:sp>
      <p:sp>
        <p:nvSpPr>
          <p:cNvPr id="16" name="Text Placeholder 15">
            <a:extLst>
              <a:ext uri="{FF2B5EF4-FFF2-40B4-BE49-F238E27FC236}">
                <a16:creationId xmlns:a16="http://schemas.microsoft.com/office/drawing/2014/main" id="{6312525B-44DA-FE7F-2E2B-4965704B746A}"/>
              </a:ext>
            </a:extLst>
          </p:cNvPr>
          <p:cNvSpPr>
            <a:spLocks noGrp="1"/>
          </p:cNvSpPr>
          <p:nvPr>
            <p:ph type="body" sz="quarter" idx="13" hasCustomPrompt="1"/>
          </p:nvPr>
        </p:nvSpPr>
        <p:spPr>
          <a:xfrm>
            <a:off x="-1775" y="4107428"/>
            <a:ext cx="12189038" cy="1217612"/>
          </a:xfrm>
        </p:spPr>
        <p:txBody>
          <a:bodyPr anchor="t">
            <a:normAutofit/>
          </a:bodyPr>
          <a:lstStyle>
            <a:lvl1pPr marL="0" indent="0" algn="l">
              <a:buNone/>
              <a:defRPr sz="2000" b="1"/>
            </a:lvl1pPr>
            <a:lvl2pPr marL="457200" indent="0">
              <a:buNone/>
              <a:defRPr/>
            </a:lvl2pPr>
          </a:lstStyle>
          <a:p>
            <a:r>
              <a:rPr lang="en-US" dirty="0"/>
              <a:t>Organization(s) / Institute(s)</a:t>
            </a:r>
          </a:p>
          <a:p>
            <a:r>
              <a:rPr lang="en-US" dirty="0"/>
              <a:t>Country(</a:t>
            </a:r>
            <a:r>
              <a:rPr lang="en-US" dirty="0" err="1"/>
              <a:t>ies</a:t>
            </a:r>
            <a:r>
              <a:rPr lang="en-US" dirty="0"/>
              <a:t>)</a:t>
            </a:r>
          </a:p>
        </p:txBody>
      </p:sp>
    </p:spTree>
    <p:extLst>
      <p:ext uri="{BB962C8B-B14F-4D97-AF65-F5344CB8AC3E}">
        <p14:creationId xmlns:p14="http://schemas.microsoft.com/office/powerpoint/2010/main" val="13539469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v1- ISRM Conferenc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F1CBF9-BA72-6426-25E8-E07E6CDBFB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itle 1">
            <a:extLst>
              <a:ext uri="{FF2B5EF4-FFF2-40B4-BE49-F238E27FC236}">
                <a16:creationId xmlns:a16="http://schemas.microsoft.com/office/drawing/2014/main" id="{D60FD358-46BE-5370-B480-5AB670B1BD2E}"/>
              </a:ext>
            </a:extLst>
          </p:cNvPr>
          <p:cNvSpPr>
            <a:spLocks noGrp="1"/>
          </p:cNvSpPr>
          <p:nvPr>
            <p:ph type="title"/>
          </p:nvPr>
        </p:nvSpPr>
        <p:spPr>
          <a:xfrm>
            <a:off x="-1" y="678873"/>
            <a:ext cx="12189631" cy="637309"/>
          </a:xfrm>
        </p:spPr>
        <p:txBody>
          <a:bodyPr>
            <a:normAutofit/>
          </a:bodyPr>
          <a:lstStyle>
            <a:lvl1pPr algn="ctr">
              <a:defRPr sz="3000">
                <a:solidFill>
                  <a:srgbClr val="3C569A"/>
                </a:solidFill>
                <a:latin typeface="+mn-lt"/>
                <a:cs typeface="Times New Roman" panose="02020603050405020304"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34D9C87-8A95-8F54-6043-6C78B02A545D}"/>
              </a:ext>
            </a:extLst>
          </p:cNvPr>
          <p:cNvSpPr>
            <a:spLocks noGrp="1"/>
          </p:cNvSpPr>
          <p:nvPr>
            <p:ph type="dt" sz="half" idx="10"/>
          </p:nvPr>
        </p:nvSpPr>
        <p:spPr>
          <a:xfrm>
            <a:off x="1752600" y="6356350"/>
            <a:ext cx="1828800" cy="365125"/>
          </a:xfrm>
        </p:spPr>
        <p:txBody>
          <a:bodyPr/>
          <a:lstStyle/>
          <a:p>
            <a:fld id="{42193813-C110-4169-B97B-A75C644B84F4}" type="datetimeFigureOut">
              <a:rPr lang="en-US" smtClean="0"/>
              <a:t>9/8/2024</a:t>
            </a:fld>
            <a:endParaRPr lang="en-US" dirty="0"/>
          </a:p>
        </p:txBody>
      </p:sp>
      <p:sp>
        <p:nvSpPr>
          <p:cNvPr id="4" name="Footer Placeholder 3">
            <a:extLst>
              <a:ext uri="{FF2B5EF4-FFF2-40B4-BE49-F238E27FC236}">
                <a16:creationId xmlns:a16="http://schemas.microsoft.com/office/drawing/2014/main" id="{F0C88E7B-CE07-BEF3-D7B5-C08EFD9F0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0FEFC3-EC81-365B-AC64-39AA8412FFF9}"/>
              </a:ext>
            </a:extLst>
          </p:cNvPr>
          <p:cNvSpPr>
            <a:spLocks noGrp="1"/>
          </p:cNvSpPr>
          <p:nvPr>
            <p:ph type="sldNum" sz="quarter" idx="12"/>
          </p:nvPr>
        </p:nvSpPr>
        <p:spPr/>
        <p:txBody>
          <a:bodyPr/>
          <a:lstStyle>
            <a:lvl1pPr>
              <a:defRPr sz="1400" b="1">
                <a:solidFill>
                  <a:schemeClr val="tx1"/>
                </a:solidFill>
              </a:defRPr>
            </a:lvl1pPr>
          </a:lstStyle>
          <a:p>
            <a:fld id="{8634526C-DD3E-43E9-A2CF-8C065E47B3B5}" type="slidenum">
              <a:rPr lang="en-US" smtClean="0"/>
              <a:pPr/>
              <a:t>‹#›</a:t>
            </a:fld>
            <a:endParaRPr lang="en-US" dirty="0"/>
          </a:p>
        </p:txBody>
      </p:sp>
      <p:sp>
        <p:nvSpPr>
          <p:cNvPr id="9" name="Text Placeholder 2">
            <a:extLst>
              <a:ext uri="{FF2B5EF4-FFF2-40B4-BE49-F238E27FC236}">
                <a16:creationId xmlns:a16="http://schemas.microsoft.com/office/drawing/2014/main" id="{918535FE-3BEC-36CD-FC9A-EDF25215B261}"/>
              </a:ext>
            </a:extLst>
          </p:cNvPr>
          <p:cNvSpPr>
            <a:spLocks noGrp="1"/>
          </p:cNvSpPr>
          <p:nvPr>
            <p:ph idx="1" hasCustomPrompt="1"/>
          </p:nvPr>
        </p:nvSpPr>
        <p:spPr>
          <a:xfrm>
            <a:off x="512617" y="1825625"/>
            <a:ext cx="11194473" cy="4351338"/>
          </a:xfrm>
          <a:prstGeom prst="rect">
            <a:avLst/>
          </a:prstGeom>
        </p:spPr>
        <p:txBody>
          <a:bodyPr vert="horz" lIns="91440" tIns="45720" rIns="91440" bIns="45720" rtlCol="0">
            <a:normAutofit/>
          </a:bodyPr>
          <a:lstStyle>
            <a:lvl1pPr algn="just">
              <a:lnSpc>
                <a:spcPct val="100000"/>
              </a:lnSpc>
              <a:defRPr sz="2000">
                <a:latin typeface="+mn-lt"/>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9361197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v2- ISRM Conferenc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7446B6-1EA3-E55D-8067-A5BA0B038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itle 1">
            <a:extLst>
              <a:ext uri="{FF2B5EF4-FFF2-40B4-BE49-F238E27FC236}">
                <a16:creationId xmlns:a16="http://schemas.microsoft.com/office/drawing/2014/main" id="{D60FD358-46BE-5370-B480-5AB670B1BD2E}"/>
              </a:ext>
            </a:extLst>
          </p:cNvPr>
          <p:cNvSpPr>
            <a:spLocks noGrp="1"/>
          </p:cNvSpPr>
          <p:nvPr>
            <p:ph type="title"/>
          </p:nvPr>
        </p:nvSpPr>
        <p:spPr>
          <a:xfrm>
            <a:off x="-1" y="678873"/>
            <a:ext cx="12189631" cy="637309"/>
          </a:xfrm>
        </p:spPr>
        <p:txBody>
          <a:bodyPr>
            <a:normAutofit/>
          </a:bodyPr>
          <a:lstStyle>
            <a:lvl1pPr algn="ctr">
              <a:defRPr sz="3000">
                <a:solidFill>
                  <a:srgbClr val="3C569A"/>
                </a:solidFill>
                <a:latin typeface="+mn-lt"/>
                <a:cs typeface="Times New Roman" panose="02020603050405020304"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34D9C87-8A95-8F54-6043-6C78B02A545D}"/>
              </a:ext>
            </a:extLst>
          </p:cNvPr>
          <p:cNvSpPr>
            <a:spLocks noGrp="1"/>
          </p:cNvSpPr>
          <p:nvPr>
            <p:ph type="dt" sz="half" idx="10"/>
          </p:nvPr>
        </p:nvSpPr>
        <p:spPr/>
        <p:txBody>
          <a:bodyPr/>
          <a:lstStyle/>
          <a:p>
            <a:fld id="{42193813-C110-4169-B97B-A75C644B84F4}" type="datetimeFigureOut">
              <a:rPr lang="en-US" smtClean="0"/>
              <a:t>9/8/2024</a:t>
            </a:fld>
            <a:endParaRPr lang="en-US"/>
          </a:p>
        </p:txBody>
      </p:sp>
      <p:sp>
        <p:nvSpPr>
          <p:cNvPr id="4" name="Footer Placeholder 3">
            <a:extLst>
              <a:ext uri="{FF2B5EF4-FFF2-40B4-BE49-F238E27FC236}">
                <a16:creationId xmlns:a16="http://schemas.microsoft.com/office/drawing/2014/main" id="{F0C88E7B-CE07-BEF3-D7B5-C08EFD9F0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0FEFC3-EC81-365B-AC64-39AA8412FFF9}"/>
              </a:ext>
            </a:extLst>
          </p:cNvPr>
          <p:cNvSpPr>
            <a:spLocks noGrp="1"/>
          </p:cNvSpPr>
          <p:nvPr>
            <p:ph type="sldNum" sz="quarter" idx="12"/>
          </p:nvPr>
        </p:nvSpPr>
        <p:spPr/>
        <p:txBody>
          <a:bodyPr/>
          <a:lstStyle>
            <a:lvl1pPr>
              <a:defRPr sz="1400">
                <a:solidFill>
                  <a:schemeClr val="tx1"/>
                </a:solidFill>
              </a:defRPr>
            </a:lvl1pPr>
          </a:lstStyle>
          <a:p>
            <a:fld id="{8634526C-DD3E-43E9-A2CF-8C065E47B3B5}" type="slidenum">
              <a:rPr lang="en-US" smtClean="0"/>
              <a:pPr/>
              <a:t>‹#›</a:t>
            </a:fld>
            <a:endParaRPr lang="en-US" dirty="0"/>
          </a:p>
        </p:txBody>
      </p:sp>
      <p:sp>
        <p:nvSpPr>
          <p:cNvPr id="9" name="Text Placeholder 2">
            <a:extLst>
              <a:ext uri="{FF2B5EF4-FFF2-40B4-BE49-F238E27FC236}">
                <a16:creationId xmlns:a16="http://schemas.microsoft.com/office/drawing/2014/main" id="{918535FE-3BEC-36CD-FC9A-EDF25215B261}"/>
              </a:ext>
            </a:extLst>
          </p:cNvPr>
          <p:cNvSpPr>
            <a:spLocks noGrp="1"/>
          </p:cNvSpPr>
          <p:nvPr>
            <p:ph idx="1" hasCustomPrompt="1"/>
          </p:nvPr>
        </p:nvSpPr>
        <p:spPr>
          <a:xfrm>
            <a:off x="512618" y="1700930"/>
            <a:ext cx="5417128" cy="4351338"/>
          </a:xfrm>
          <a:prstGeom prst="rect">
            <a:avLst/>
          </a:prstGeom>
        </p:spPr>
        <p:txBody>
          <a:bodyPr vert="horz" lIns="91440" tIns="45720" rIns="91440" bIns="45720" rtlCol="0">
            <a:normAutofit/>
          </a:bodyPr>
          <a:lstStyle>
            <a:lvl1pPr algn="just">
              <a:lnSpc>
                <a:spcPct val="100000"/>
              </a:lnSpc>
              <a:defRPr sz="2000">
                <a:latin typeface="+mn-lt"/>
                <a:cs typeface="Times New Roman" panose="02020603050405020304" pitchFamily="18" charset="0"/>
              </a:defRPr>
            </a:lvl1pPr>
          </a:lstStyle>
          <a:p>
            <a:pPr lvl="0"/>
            <a:r>
              <a:rPr lang="en-US" dirty="0"/>
              <a:t>Click to edit Master text styles</a:t>
            </a:r>
          </a:p>
        </p:txBody>
      </p:sp>
      <p:sp>
        <p:nvSpPr>
          <p:cNvPr id="6" name="Text Placeholder 2">
            <a:extLst>
              <a:ext uri="{FF2B5EF4-FFF2-40B4-BE49-F238E27FC236}">
                <a16:creationId xmlns:a16="http://schemas.microsoft.com/office/drawing/2014/main" id="{9B7ECD11-5585-35D7-C482-D5223E9EEDC5}"/>
              </a:ext>
            </a:extLst>
          </p:cNvPr>
          <p:cNvSpPr>
            <a:spLocks noGrp="1"/>
          </p:cNvSpPr>
          <p:nvPr>
            <p:ph idx="13" hasCustomPrompt="1"/>
          </p:nvPr>
        </p:nvSpPr>
        <p:spPr>
          <a:xfrm>
            <a:off x="6096000" y="1688307"/>
            <a:ext cx="5583382" cy="4351338"/>
          </a:xfrm>
          <a:prstGeom prst="rect">
            <a:avLst/>
          </a:prstGeom>
        </p:spPr>
        <p:txBody>
          <a:bodyPr vert="horz" lIns="91440" tIns="45720" rIns="91440" bIns="45720" rtlCol="0">
            <a:normAutofit/>
          </a:bodyPr>
          <a:lstStyle>
            <a:lvl1pPr algn="just">
              <a:lnSpc>
                <a:spcPct val="100000"/>
              </a:lnSpc>
              <a:defRPr sz="2000">
                <a:latin typeface="+mn-lt"/>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570391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v3- ISRM Conferen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29FE29-D541-6E18-5956-65C754D2A4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itle 1">
            <a:extLst>
              <a:ext uri="{FF2B5EF4-FFF2-40B4-BE49-F238E27FC236}">
                <a16:creationId xmlns:a16="http://schemas.microsoft.com/office/drawing/2014/main" id="{D60FD358-46BE-5370-B480-5AB670B1BD2E}"/>
              </a:ext>
            </a:extLst>
          </p:cNvPr>
          <p:cNvSpPr>
            <a:spLocks noGrp="1"/>
          </p:cNvSpPr>
          <p:nvPr>
            <p:ph type="title"/>
          </p:nvPr>
        </p:nvSpPr>
        <p:spPr>
          <a:xfrm>
            <a:off x="-1" y="678873"/>
            <a:ext cx="12189631" cy="637309"/>
          </a:xfrm>
        </p:spPr>
        <p:txBody>
          <a:bodyPr>
            <a:normAutofit/>
          </a:bodyPr>
          <a:lstStyle>
            <a:lvl1pPr algn="ctr">
              <a:defRPr sz="3000">
                <a:solidFill>
                  <a:srgbClr val="3C569A"/>
                </a:solidFill>
                <a:latin typeface="+mn-lt"/>
                <a:cs typeface="Times New Roman" panose="02020603050405020304"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34D9C87-8A95-8F54-6043-6C78B02A545D}"/>
              </a:ext>
            </a:extLst>
          </p:cNvPr>
          <p:cNvSpPr>
            <a:spLocks noGrp="1"/>
          </p:cNvSpPr>
          <p:nvPr>
            <p:ph type="dt" sz="half" idx="10"/>
          </p:nvPr>
        </p:nvSpPr>
        <p:spPr/>
        <p:txBody>
          <a:bodyPr/>
          <a:lstStyle/>
          <a:p>
            <a:fld id="{42193813-C110-4169-B97B-A75C644B84F4}" type="datetimeFigureOut">
              <a:rPr lang="en-US" smtClean="0"/>
              <a:t>9/8/2024</a:t>
            </a:fld>
            <a:endParaRPr lang="en-US"/>
          </a:p>
        </p:txBody>
      </p:sp>
      <p:sp>
        <p:nvSpPr>
          <p:cNvPr id="4" name="Footer Placeholder 3">
            <a:extLst>
              <a:ext uri="{FF2B5EF4-FFF2-40B4-BE49-F238E27FC236}">
                <a16:creationId xmlns:a16="http://schemas.microsoft.com/office/drawing/2014/main" id="{F0C88E7B-CE07-BEF3-D7B5-C08EFD9F0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0FEFC3-EC81-365B-AC64-39AA8412FFF9}"/>
              </a:ext>
            </a:extLst>
          </p:cNvPr>
          <p:cNvSpPr>
            <a:spLocks noGrp="1"/>
          </p:cNvSpPr>
          <p:nvPr>
            <p:ph type="sldNum" sz="quarter" idx="12"/>
          </p:nvPr>
        </p:nvSpPr>
        <p:spPr/>
        <p:txBody>
          <a:bodyPr/>
          <a:lstStyle>
            <a:lvl1pPr>
              <a:defRPr sz="1400">
                <a:solidFill>
                  <a:schemeClr val="tx1"/>
                </a:solidFill>
              </a:defRPr>
            </a:lvl1pPr>
          </a:lstStyle>
          <a:p>
            <a:fld id="{8634526C-DD3E-43E9-A2CF-8C065E47B3B5}" type="slidenum">
              <a:rPr lang="en-US" smtClean="0"/>
              <a:pPr/>
              <a:t>‹#›</a:t>
            </a:fld>
            <a:endParaRPr lang="en-US" dirty="0"/>
          </a:p>
        </p:txBody>
      </p:sp>
      <p:sp>
        <p:nvSpPr>
          <p:cNvPr id="9" name="Text Placeholder 2">
            <a:extLst>
              <a:ext uri="{FF2B5EF4-FFF2-40B4-BE49-F238E27FC236}">
                <a16:creationId xmlns:a16="http://schemas.microsoft.com/office/drawing/2014/main" id="{918535FE-3BEC-36CD-FC9A-EDF25215B261}"/>
              </a:ext>
            </a:extLst>
          </p:cNvPr>
          <p:cNvSpPr>
            <a:spLocks noGrp="1"/>
          </p:cNvSpPr>
          <p:nvPr>
            <p:ph idx="1" hasCustomPrompt="1"/>
          </p:nvPr>
        </p:nvSpPr>
        <p:spPr>
          <a:xfrm>
            <a:off x="512618" y="2272144"/>
            <a:ext cx="5209309" cy="3780123"/>
          </a:xfrm>
          <a:prstGeom prst="rect">
            <a:avLst/>
          </a:prstGeom>
        </p:spPr>
        <p:txBody>
          <a:bodyPr vert="horz" lIns="91440" tIns="45720" rIns="91440" bIns="45720" rtlCol="0">
            <a:normAutofit/>
          </a:bodyPr>
          <a:lstStyle>
            <a:lvl1pPr algn="just">
              <a:lnSpc>
                <a:spcPct val="100000"/>
              </a:lnSpc>
              <a:defRPr sz="2000">
                <a:latin typeface="+mn-lt"/>
                <a:cs typeface="Times New Roman" panose="02020603050405020304" pitchFamily="18" charset="0"/>
              </a:defRPr>
            </a:lvl1pPr>
          </a:lstStyle>
          <a:p>
            <a:pPr lvl="0"/>
            <a:r>
              <a:rPr lang="en-US" dirty="0"/>
              <a:t>Click to edit Master text styles</a:t>
            </a:r>
          </a:p>
        </p:txBody>
      </p:sp>
      <p:sp>
        <p:nvSpPr>
          <p:cNvPr id="8" name="Text Placeholder 2">
            <a:extLst>
              <a:ext uri="{FF2B5EF4-FFF2-40B4-BE49-F238E27FC236}">
                <a16:creationId xmlns:a16="http://schemas.microsoft.com/office/drawing/2014/main" id="{8C86FA9B-EE4C-F64B-2BF8-E7B82C34C4C8}"/>
              </a:ext>
            </a:extLst>
          </p:cNvPr>
          <p:cNvSpPr>
            <a:spLocks noGrp="1"/>
          </p:cNvSpPr>
          <p:nvPr>
            <p:ph idx="14" hasCustomPrompt="1"/>
          </p:nvPr>
        </p:nvSpPr>
        <p:spPr>
          <a:xfrm>
            <a:off x="512617" y="1469667"/>
            <a:ext cx="5209309" cy="637309"/>
          </a:xfrm>
          <a:prstGeom prst="rect">
            <a:avLst/>
          </a:prstGeom>
        </p:spPr>
        <p:txBody>
          <a:bodyPr vert="horz" lIns="91440" tIns="45720" rIns="91440" bIns="45720" rtlCol="0">
            <a:normAutofit/>
          </a:bodyPr>
          <a:lstStyle>
            <a:lvl1pPr>
              <a:defRPr sz="2400">
                <a:latin typeface="+mn-lt"/>
                <a:cs typeface="Times New Roman" panose="02020603050405020304" pitchFamily="18" charset="0"/>
              </a:defRPr>
            </a:lvl1pPr>
          </a:lstStyle>
          <a:p>
            <a:pPr lvl="0"/>
            <a:r>
              <a:rPr lang="en-US" dirty="0"/>
              <a:t>Click to edit Master text styles</a:t>
            </a:r>
          </a:p>
        </p:txBody>
      </p:sp>
      <p:sp>
        <p:nvSpPr>
          <p:cNvPr id="10" name="Text Placeholder 2">
            <a:extLst>
              <a:ext uri="{FF2B5EF4-FFF2-40B4-BE49-F238E27FC236}">
                <a16:creationId xmlns:a16="http://schemas.microsoft.com/office/drawing/2014/main" id="{14E7D5E7-3A71-1265-E905-62F11AA89901}"/>
              </a:ext>
            </a:extLst>
          </p:cNvPr>
          <p:cNvSpPr>
            <a:spLocks noGrp="1"/>
          </p:cNvSpPr>
          <p:nvPr>
            <p:ph idx="15" hasCustomPrompt="1"/>
          </p:nvPr>
        </p:nvSpPr>
        <p:spPr>
          <a:xfrm>
            <a:off x="6470073" y="1469667"/>
            <a:ext cx="5209309" cy="4507485"/>
          </a:xfrm>
          <a:prstGeom prst="rect">
            <a:avLst/>
          </a:prstGeom>
        </p:spPr>
        <p:txBody>
          <a:bodyPr vert="horz" lIns="91440" tIns="45720" rIns="91440" bIns="45720" rtlCol="0">
            <a:normAutofit/>
          </a:bodyPr>
          <a:lstStyle>
            <a:lvl1pPr algn="just">
              <a:lnSpc>
                <a:spcPct val="100000"/>
              </a:lnSpc>
              <a:defRPr sz="2000">
                <a:latin typeface="+mn-lt"/>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124445005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You Slide-ISRM Conferenc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714DED-53E9-28AD-5023-54502963A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 name="Date Placeholder 2">
            <a:extLst>
              <a:ext uri="{FF2B5EF4-FFF2-40B4-BE49-F238E27FC236}">
                <a16:creationId xmlns:a16="http://schemas.microsoft.com/office/drawing/2014/main" id="{C34D9C87-8A95-8F54-6043-6C78B02A545D}"/>
              </a:ext>
            </a:extLst>
          </p:cNvPr>
          <p:cNvSpPr>
            <a:spLocks noGrp="1"/>
          </p:cNvSpPr>
          <p:nvPr>
            <p:ph type="dt" sz="half" idx="10"/>
          </p:nvPr>
        </p:nvSpPr>
        <p:spPr/>
        <p:txBody>
          <a:bodyPr/>
          <a:lstStyle/>
          <a:p>
            <a:fld id="{42193813-C110-4169-B97B-A75C644B84F4}" type="datetimeFigureOut">
              <a:rPr lang="en-US" smtClean="0"/>
              <a:t>9/8/2024</a:t>
            </a:fld>
            <a:endParaRPr lang="en-US"/>
          </a:p>
        </p:txBody>
      </p:sp>
      <p:sp>
        <p:nvSpPr>
          <p:cNvPr id="4" name="Footer Placeholder 3">
            <a:extLst>
              <a:ext uri="{FF2B5EF4-FFF2-40B4-BE49-F238E27FC236}">
                <a16:creationId xmlns:a16="http://schemas.microsoft.com/office/drawing/2014/main" id="{F0C88E7B-CE07-BEF3-D7B5-C08EFD9F0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0FEFC3-EC81-365B-AC64-39AA8412FFF9}"/>
              </a:ext>
            </a:extLst>
          </p:cNvPr>
          <p:cNvSpPr>
            <a:spLocks noGrp="1"/>
          </p:cNvSpPr>
          <p:nvPr>
            <p:ph type="sldNum" sz="quarter" idx="12"/>
          </p:nvPr>
        </p:nvSpPr>
        <p:spPr/>
        <p:txBody>
          <a:bodyPr/>
          <a:lstStyle>
            <a:lvl1pPr>
              <a:defRPr sz="1400"/>
            </a:lvl1pPr>
          </a:lstStyle>
          <a:p>
            <a:fld id="{8634526C-DD3E-43E9-A2CF-8C065E47B3B5}" type="slidenum">
              <a:rPr lang="en-US" smtClean="0"/>
              <a:pPr/>
              <a:t>‹#›</a:t>
            </a:fld>
            <a:endParaRPr lang="en-US" dirty="0"/>
          </a:p>
        </p:txBody>
      </p:sp>
      <p:sp>
        <p:nvSpPr>
          <p:cNvPr id="8" name="Text Placeholder 2">
            <a:extLst>
              <a:ext uri="{FF2B5EF4-FFF2-40B4-BE49-F238E27FC236}">
                <a16:creationId xmlns:a16="http://schemas.microsoft.com/office/drawing/2014/main" id="{8C86FA9B-EE4C-F64B-2BF8-E7B82C34C4C8}"/>
              </a:ext>
            </a:extLst>
          </p:cNvPr>
          <p:cNvSpPr>
            <a:spLocks noGrp="1"/>
          </p:cNvSpPr>
          <p:nvPr>
            <p:ph idx="14"/>
          </p:nvPr>
        </p:nvSpPr>
        <p:spPr>
          <a:xfrm>
            <a:off x="505690" y="2655166"/>
            <a:ext cx="11180619" cy="1550624"/>
          </a:xfrm>
          <a:prstGeom prst="rect">
            <a:avLst/>
          </a:prstGeom>
        </p:spPr>
        <p:txBody>
          <a:bodyPr vert="horz" lIns="91440" tIns="45720" rIns="91440" bIns="45720" rtlCol="0" anchor="ctr">
            <a:normAutofit/>
          </a:bodyPr>
          <a:lstStyle>
            <a:lvl1pPr algn="ctr">
              <a:defRPr sz="6000" b="1">
                <a:solidFill>
                  <a:srgbClr val="3C569A"/>
                </a:solidFill>
                <a:effectLst>
                  <a:outerShdw blurRad="38100" dist="38100" dir="2700000" algn="tl">
                    <a:srgbClr val="000000">
                      <a:alpha val="43137"/>
                    </a:srgbClr>
                  </a:outerShdw>
                </a:effectLst>
                <a:latin typeface="+mn-lt"/>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7411853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14C19-88B4-D65E-7EC6-D487C9250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19BAAA-BB67-4899-C570-F005F038E3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231AA-53F3-6AE1-EB62-7C3B5510E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93813-C110-4169-B97B-A75C644B84F4}" type="datetimeFigureOut">
              <a:rPr lang="en-US" smtClean="0"/>
              <a:t>9/8/2024</a:t>
            </a:fld>
            <a:endParaRPr lang="en-US"/>
          </a:p>
        </p:txBody>
      </p:sp>
      <p:sp>
        <p:nvSpPr>
          <p:cNvPr id="5" name="Footer Placeholder 4">
            <a:extLst>
              <a:ext uri="{FF2B5EF4-FFF2-40B4-BE49-F238E27FC236}">
                <a16:creationId xmlns:a16="http://schemas.microsoft.com/office/drawing/2014/main" id="{8C3FAF2F-BFDF-5705-F239-DC35D95AD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4B4493-0542-ACC0-69DB-2B5106A89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526C-DD3E-43E9-A2CF-8C065E47B3B5}" type="slidenum">
              <a:rPr lang="en-US" smtClean="0"/>
              <a:t>‹#›</a:t>
            </a:fld>
            <a:endParaRPr lang="en-US"/>
          </a:p>
        </p:txBody>
      </p:sp>
    </p:spTree>
    <p:extLst>
      <p:ext uri="{BB962C8B-B14F-4D97-AF65-F5344CB8AC3E}">
        <p14:creationId xmlns:p14="http://schemas.microsoft.com/office/powerpoint/2010/main" val="1224504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9AA6-B6DE-7E59-40BB-7B2C85259F20}"/>
              </a:ext>
            </a:extLst>
          </p:cNvPr>
          <p:cNvSpPr>
            <a:spLocks noGrp="1"/>
          </p:cNvSpPr>
          <p:nvPr>
            <p:ph type="ctrTitle"/>
          </p:nvPr>
        </p:nvSpPr>
        <p:spPr/>
        <p:txBody>
          <a:bodyPr>
            <a:normAutofit/>
          </a:bodyPr>
          <a:lstStyle/>
          <a:p>
            <a:r>
              <a:rPr lang="en-US" sz="3600" dirty="0"/>
              <a:t>Hydraulic stimulation strategies in enhanced geothermal systems (EGS): a review</a:t>
            </a:r>
            <a:endParaRPr lang="en-GB" sz="3600" dirty="0"/>
          </a:p>
        </p:txBody>
      </p:sp>
      <p:sp>
        <p:nvSpPr>
          <p:cNvPr id="3" name="Subtitle 2">
            <a:extLst>
              <a:ext uri="{FF2B5EF4-FFF2-40B4-BE49-F238E27FC236}">
                <a16:creationId xmlns:a16="http://schemas.microsoft.com/office/drawing/2014/main" id="{B06ACF32-4A5A-F17C-62C2-B19E8FA97D5E}"/>
              </a:ext>
            </a:extLst>
          </p:cNvPr>
          <p:cNvSpPr>
            <a:spLocks noGrp="1"/>
          </p:cNvSpPr>
          <p:nvPr>
            <p:ph type="subTitle" idx="1"/>
          </p:nvPr>
        </p:nvSpPr>
        <p:spPr/>
        <p:txBody>
          <a:bodyPr/>
          <a:lstStyle/>
          <a:p>
            <a:r>
              <a:rPr lang="en-US" dirty="0"/>
              <a:t>Dr. AB </a:t>
            </a:r>
            <a:r>
              <a:rPr lang="en-US" dirty="0" err="1"/>
              <a:t>Dillas</a:t>
            </a:r>
            <a:r>
              <a:rPr lang="en-US" dirty="0"/>
              <a:t> </a:t>
            </a:r>
          </a:p>
        </p:txBody>
      </p:sp>
      <p:sp>
        <p:nvSpPr>
          <p:cNvPr id="4" name="Text Placeholder 3">
            <a:extLst>
              <a:ext uri="{FF2B5EF4-FFF2-40B4-BE49-F238E27FC236}">
                <a16:creationId xmlns:a16="http://schemas.microsoft.com/office/drawing/2014/main" id="{B794A206-D736-0E08-1A78-7091EF7640DB}"/>
              </a:ext>
            </a:extLst>
          </p:cNvPr>
          <p:cNvSpPr>
            <a:spLocks noGrp="1"/>
          </p:cNvSpPr>
          <p:nvPr>
            <p:ph type="body" sz="quarter" idx="13"/>
          </p:nvPr>
        </p:nvSpPr>
        <p:spPr/>
        <p:txBody>
          <a:bodyPr/>
          <a:lstStyle/>
          <a:p>
            <a:r>
              <a:rPr lang="en-US" sz="2000" b="1" dirty="0">
                <a:latin typeface="+mn-lt"/>
              </a:rPr>
              <a:t>Institute of Geosciences and Earth Resources </a:t>
            </a:r>
            <a:br>
              <a:rPr lang="en-US" sz="2000" b="1" dirty="0">
                <a:latin typeface="+mn-lt"/>
              </a:rPr>
            </a:br>
            <a:r>
              <a:rPr lang="en-US" sz="2000" b="1" dirty="0">
                <a:latin typeface="+mn-lt"/>
              </a:rPr>
              <a:t>Sri Lanka</a:t>
            </a:r>
          </a:p>
        </p:txBody>
      </p:sp>
    </p:spTree>
    <p:extLst>
      <p:ext uri="{BB962C8B-B14F-4D97-AF65-F5344CB8AC3E}">
        <p14:creationId xmlns:p14="http://schemas.microsoft.com/office/powerpoint/2010/main" val="290522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B8D8-41D1-5790-A3AB-8BF54C8632BA}"/>
              </a:ext>
            </a:extLst>
          </p:cNvPr>
          <p:cNvSpPr>
            <a:spLocks noGrp="1"/>
          </p:cNvSpPr>
          <p:nvPr>
            <p:ph type="title"/>
          </p:nvPr>
        </p:nvSpPr>
        <p:spPr/>
        <p:txBody>
          <a:bodyPr/>
          <a:lstStyle/>
          <a:p>
            <a:r>
              <a:rPr lang="en-US" dirty="0">
                <a:solidFill>
                  <a:srgbClr val="3C569A"/>
                </a:solidFill>
              </a:rPr>
              <a:t>Geothermal Field </a:t>
            </a:r>
            <a:endParaRPr lang="en-GB" dirty="0">
              <a:solidFill>
                <a:srgbClr val="3C569A"/>
              </a:solidFill>
            </a:endParaRPr>
          </a:p>
        </p:txBody>
      </p:sp>
      <p:sp>
        <p:nvSpPr>
          <p:cNvPr id="3" name="Slide Number Placeholder 2">
            <a:extLst>
              <a:ext uri="{FF2B5EF4-FFF2-40B4-BE49-F238E27FC236}">
                <a16:creationId xmlns:a16="http://schemas.microsoft.com/office/drawing/2014/main" id="{D27419C1-CA25-1CAB-27A9-0695BF978753}"/>
              </a:ext>
            </a:extLst>
          </p:cNvPr>
          <p:cNvSpPr>
            <a:spLocks noGrp="1"/>
          </p:cNvSpPr>
          <p:nvPr>
            <p:ph type="sldNum" sz="quarter" idx="12"/>
          </p:nvPr>
        </p:nvSpPr>
        <p:spPr/>
        <p:txBody>
          <a:bodyPr/>
          <a:lstStyle/>
          <a:p>
            <a:fld id="{8634526C-DD3E-43E9-A2CF-8C065E47B3B5}" type="slidenum">
              <a:rPr lang="en-US" smtClean="0"/>
              <a:pPr/>
              <a:t>2</a:t>
            </a:fld>
            <a:endParaRPr lang="en-US" dirty="0"/>
          </a:p>
        </p:txBody>
      </p:sp>
      <p:sp>
        <p:nvSpPr>
          <p:cNvPr id="4" name="Content Placeholder 3">
            <a:extLst>
              <a:ext uri="{FF2B5EF4-FFF2-40B4-BE49-F238E27FC236}">
                <a16:creationId xmlns:a16="http://schemas.microsoft.com/office/drawing/2014/main" id="{5AE6CFF2-6969-E6DA-7F0B-D8B831DBB7FF}"/>
              </a:ext>
            </a:extLst>
          </p:cNvPr>
          <p:cNvSpPr>
            <a:spLocks noGrp="1"/>
          </p:cNvSpPr>
          <p:nvPr>
            <p:ph idx="1"/>
          </p:nvPr>
        </p:nvSpPr>
        <p:spPr/>
        <p:txBody>
          <a:bodyPr>
            <a:normAutofit lnSpcReduction="10000"/>
          </a:bodyPr>
          <a:lstStyle/>
          <a:p>
            <a:pPr marL="0" indent="0">
              <a:buNone/>
            </a:pPr>
            <a:r>
              <a:rPr lang="en-US" dirty="0"/>
              <a:t>Geothermal fields, as opposed to hydrocarbon fields, are generally systems with a continuous circulation of heat and fluid, where fluid enters the reservoir from the recharge zones and leaves through discharge areas (hot springs, wells). During industrial exploitation, fluids are recharged to the reservoir by reinjecting the waste fluids from the utilization plants through wells. This reinjection process may compensate for at least part of the fluid extracted by the production and will to a certain extent prolong the commercial lifetime of the field. Geothermal energy is therefore to some extent a renewable energy source; however, the hot fluid production rates tend to be much larger than the recharge rates.</a:t>
            </a:r>
          </a:p>
          <a:p>
            <a:pPr marL="0" indent="0">
              <a:buNone/>
            </a:pPr>
            <a:endParaRPr lang="en-GB" dirty="0"/>
          </a:p>
        </p:txBody>
      </p:sp>
      <p:sp>
        <p:nvSpPr>
          <p:cNvPr id="5" name="Content Placeholder 4">
            <a:extLst>
              <a:ext uri="{FF2B5EF4-FFF2-40B4-BE49-F238E27FC236}">
                <a16:creationId xmlns:a16="http://schemas.microsoft.com/office/drawing/2014/main" id="{4F35229D-7130-7F1F-65B7-3EBEF5AADF98}"/>
              </a:ext>
            </a:extLst>
          </p:cNvPr>
          <p:cNvSpPr>
            <a:spLocks noGrp="1"/>
          </p:cNvSpPr>
          <p:nvPr>
            <p:ph idx="13"/>
          </p:nvPr>
        </p:nvSpPr>
        <p:spPr/>
        <p:txBody>
          <a:bodyPr/>
          <a:lstStyle/>
          <a:p>
            <a:pPr marL="0" indent="0">
              <a:buNone/>
            </a:pPr>
            <a:endParaRPr lang="en-GB" dirty="0"/>
          </a:p>
        </p:txBody>
      </p:sp>
      <p:pic>
        <p:nvPicPr>
          <p:cNvPr id="1026" name="Picture 2" descr="El Tatio - Incredible Geysers in Northern Chile">
            <a:extLst>
              <a:ext uri="{FF2B5EF4-FFF2-40B4-BE49-F238E27FC236}">
                <a16:creationId xmlns:a16="http://schemas.microsoft.com/office/drawing/2014/main" id="{D9503080-AF72-B4A3-C5C4-F3DBDC5D3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573" y="1700930"/>
            <a:ext cx="5492208" cy="34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9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4B43-6CDE-76FE-F12F-C57C7EC4826B}"/>
              </a:ext>
            </a:extLst>
          </p:cNvPr>
          <p:cNvSpPr>
            <a:spLocks noGrp="1"/>
          </p:cNvSpPr>
          <p:nvPr>
            <p:ph type="title"/>
          </p:nvPr>
        </p:nvSpPr>
        <p:spPr/>
        <p:txBody>
          <a:bodyPr/>
          <a:lstStyle/>
          <a:p>
            <a:endParaRPr lang="en-GB" dirty="0"/>
          </a:p>
        </p:txBody>
      </p:sp>
      <p:sp>
        <p:nvSpPr>
          <p:cNvPr id="3" name="Slide Number Placeholder 2">
            <a:extLst>
              <a:ext uri="{FF2B5EF4-FFF2-40B4-BE49-F238E27FC236}">
                <a16:creationId xmlns:a16="http://schemas.microsoft.com/office/drawing/2014/main" id="{65DA6EBB-A986-DBC8-1F90-DDCB86564BF1}"/>
              </a:ext>
            </a:extLst>
          </p:cNvPr>
          <p:cNvSpPr>
            <a:spLocks noGrp="1"/>
          </p:cNvSpPr>
          <p:nvPr>
            <p:ph type="sldNum" sz="quarter" idx="12"/>
          </p:nvPr>
        </p:nvSpPr>
        <p:spPr/>
        <p:txBody>
          <a:bodyPr/>
          <a:lstStyle/>
          <a:p>
            <a:fld id="{8634526C-DD3E-43E9-A2CF-8C065E47B3B5}" type="slidenum">
              <a:rPr lang="en-US" smtClean="0"/>
              <a:pPr/>
              <a:t>3</a:t>
            </a:fld>
            <a:endParaRPr lang="en-US" dirty="0"/>
          </a:p>
        </p:txBody>
      </p:sp>
      <p:sp>
        <p:nvSpPr>
          <p:cNvPr id="4" name="Content Placeholder 3">
            <a:extLst>
              <a:ext uri="{FF2B5EF4-FFF2-40B4-BE49-F238E27FC236}">
                <a16:creationId xmlns:a16="http://schemas.microsoft.com/office/drawing/2014/main" id="{7A1502FA-5490-4D36-DFE8-D715231D238B}"/>
              </a:ext>
            </a:extLst>
          </p:cNvPr>
          <p:cNvSpPr>
            <a:spLocks noGrp="1"/>
          </p:cNvSpPr>
          <p:nvPr>
            <p:ph idx="1"/>
          </p:nvPr>
        </p:nvSpPr>
        <p:spPr/>
        <p:txBody>
          <a:bodyPr/>
          <a:lstStyle/>
          <a:p>
            <a:pPr marL="457200" indent="-457200">
              <a:buFont typeface="+mj-lt"/>
              <a:buAutoNum type="arabicPeriod"/>
            </a:pPr>
            <a:r>
              <a:rPr lang="en-US" dirty="0" err="1"/>
              <a:t>Beardsmore</a:t>
            </a:r>
            <a:r>
              <a:rPr lang="en-US" dirty="0"/>
              <a:t>, G., Davidson, C., Payne, D., Pujol, M., and Ricard, L.: Australia Country Update, Proceedings World Geothermal Congress 2020, Reykjavik, Iceland, (2020).</a:t>
            </a:r>
          </a:p>
          <a:p>
            <a:pPr marL="457200" indent="-457200">
              <a:buFont typeface="+mj-lt"/>
              <a:buAutoNum type="arabicPeriod"/>
            </a:pPr>
            <a:r>
              <a:rPr lang="en-US" dirty="0" err="1"/>
              <a:t>Beate</a:t>
            </a:r>
            <a:r>
              <a:rPr lang="en-US" dirty="0"/>
              <a:t>, B., Urquizo, M., and </a:t>
            </a:r>
            <a:r>
              <a:rPr lang="en-US" dirty="0" err="1"/>
              <a:t>Lloret</a:t>
            </a:r>
            <a:r>
              <a:rPr lang="en-US" dirty="0"/>
              <a:t>, A.,: Geothermal Country Update for </a:t>
            </a:r>
            <a:r>
              <a:rPr lang="en-US" dirty="0" err="1"/>
              <a:t>Equador</a:t>
            </a:r>
            <a:r>
              <a:rPr lang="en-US" dirty="0"/>
              <a:t>: 2015 -2020, Proceedings World Geothermal Congress 2020, Reykjavik, Iceland, (2020).</a:t>
            </a:r>
          </a:p>
          <a:p>
            <a:pPr marL="457200" indent="-457200">
              <a:buFont typeface="+mj-lt"/>
              <a:buAutoNum type="arabicPeriod"/>
            </a:pPr>
            <a:r>
              <a:rPr lang="en-US" dirty="0"/>
              <a:t>Bertani, R.: Geothermal Power Generation in the World 2010-2014 Update Report, Proceedings World Geothermal Congress 2015, Melbourne, Australia (2015)</a:t>
            </a:r>
          </a:p>
          <a:p>
            <a:pPr marL="457200" indent="-457200">
              <a:buFont typeface="+mj-lt"/>
              <a:buAutoNum type="arabicPeriod"/>
            </a:pPr>
            <a:r>
              <a:rPr lang="en-US" dirty="0" err="1"/>
              <a:t>Boissavy</a:t>
            </a:r>
            <a:r>
              <a:rPr lang="en-US" dirty="0"/>
              <a:t>, C., </a:t>
            </a:r>
            <a:r>
              <a:rPr lang="en-US" dirty="0" err="1"/>
              <a:t>Schmidle</a:t>
            </a:r>
            <a:r>
              <a:rPr lang="en-US" dirty="0"/>
              <a:t>-Bloch, V., </a:t>
            </a:r>
            <a:r>
              <a:rPr lang="en-US" dirty="0" err="1"/>
              <a:t>Pomart</a:t>
            </a:r>
            <a:r>
              <a:rPr lang="en-US" dirty="0"/>
              <a:t>, A., and </a:t>
            </a:r>
            <a:r>
              <a:rPr lang="en-US" dirty="0" err="1"/>
              <a:t>Lahlou</a:t>
            </a:r>
            <a:r>
              <a:rPr lang="en-US" dirty="0"/>
              <a:t>, R.: Country Update France, Proceedings World Geothermal Congress 2020, Reykjavik, Iceland, (2020).</a:t>
            </a:r>
          </a:p>
          <a:p>
            <a:pPr marL="457200" indent="-457200">
              <a:buFont typeface="+mj-lt"/>
              <a:buAutoNum type="arabicPeriod"/>
            </a:pPr>
            <a:r>
              <a:rPr lang="en-US" dirty="0"/>
              <a:t>Carey, B, </a:t>
            </a:r>
            <a:r>
              <a:rPr lang="en-US" dirty="0" err="1"/>
              <a:t>Daysh</a:t>
            </a:r>
            <a:r>
              <a:rPr lang="en-US" dirty="0"/>
              <a:t>, S, Doorman, P, </a:t>
            </a:r>
            <a:r>
              <a:rPr lang="en-US" dirty="0" err="1"/>
              <a:t>Luketina</a:t>
            </a:r>
            <a:r>
              <a:rPr lang="en-US" dirty="0"/>
              <a:t>, K, White, B, and </a:t>
            </a:r>
            <a:r>
              <a:rPr lang="en-US" dirty="0" err="1"/>
              <a:t>Zarrouk</a:t>
            </a:r>
            <a:r>
              <a:rPr lang="en-US" dirty="0"/>
              <a:t>, S.: 2015 -2020 New Zealand Country Update, Proceedings, Proceedings World Geothermal Congress 2020, Reykjavik, Iceland, (2020). </a:t>
            </a:r>
          </a:p>
        </p:txBody>
      </p:sp>
    </p:spTree>
    <p:extLst>
      <p:ext uri="{BB962C8B-B14F-4D97-AF65-F5344CB8AC3E}">
        <p14:creationId xmlns:p14="http://schemas.microsoft.com/office/powerpoint/2010/main" val="193502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411383-52C4-3569-D28B-8C655889135D}"/>
              </a:ext>
            </a:extLst>
          </p:cNvPr>
          <p:cNvSpPr>
            <a:spLocks noGrp="1"/>
          </p:cNvSpPr>
          <p:nvPr>
            <p:ph idx="14"/>
          </p:nvPr>
        </p:nvSpPr>
        <p:spPr/>
        <p:txBody>
          <a:bodyPr>
            <a:normAutofit/>
          </a:bodyPr>
          <a:lstStyle/>
          <a:p>
            <a:pPr marL="0" indent="0">
              <a:buNone/>
            </a:pPr>
            <a:r>
              <a:rPr lang="en-US" sz="8000" dirty="0"/>
              <a:t>Thank You</a:t>
            </a:r>
          </a:p>
        </p:txBody>
      </p:sp>
      <p:sp>
        <p:nvSpPr>
          <p:cNvPr id="3" name="Slide Number Placeholder 2">
            <a:extLst>
              <a:ext uri="{FF2B5EF4-FFF2-40B4-BE49-F238E27FC236}">
                <a16:creationId xmlns:a16="http://schemas.microsoft.com/office/drawing/2014/main" id="{4721FD33-1401-970B-E359-7558885D339A}"/>
              </a:ext>
            </a:extLst>
          </p:cNvPr>
          <p:cNvSpPr>
            <a:spLocks noGrp="1"/>
          </p:cNvSpPr>
          <p:nvPr>
            <p:ph type="sldNum" sz="quarter" idx="12"/>
          </p:nvPr>
        </p:nvSpPr>
        <p:spPr/>
        <p:txBody>
          <a:bodyPr/>
          <a:lstStyle/>
          <a:p>
            <a:fld id="{8634526C-DD3E-43E9-A2CF-8C065E47B3B5}" type="slidenum">
              <a:rPr lang="en-US" smtClean="0"/>
              <a:t>4</a:t>
            </a:fld>
            <a:endParaRPr lang="en-US"/>
          </a:p>
        </p:txBody>
      </p:sp>
    </p:spTree>
    <p:extLst>
      <p:ext uri="{BB962C8B-B14F-4D97-AF65-F5344CB8AC3E}">
        <p14:creationId xmlns:p14="http://schemas.microsoft.com/office/powerpoint/2010/main" val="644782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336</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Hydraulic stimulation strategies in enhanced geothermal systems (EGS): a review</vt:lpstr>
      <vt:lpstr>Geothermal Field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Chamith Dilshan</dc:creator>
  <cp:lastModifiedBy>Kulatilake, Pinnaduwa - (kulatila)</cp:lastModifiedBy>
  <cp:revision>34</cp:revision>
  <dcterms:created xsi:type="dcterms:W3CDTF">2023-11-04T13:47:34Z</dcterms:created>
  <dcterms:modified xsi:type="dcterms:W3CDTF">2024-09-08T21:37:52Z</dcterms:modified>
</cp:coreProperties>
</file>